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58" r:id="rId6"/>
    <p:sldId id="261" r:id="rId7"/>
    <p:sldId id="266" r:id="rId8"/>
    <p:sldId id="262" r:id="rId9"/>
    <p:sldId id="264" r:id="rId10"/>
    <p:sldId id="265" r:id="rId11"/>
    <p:sldId id="267" r:id="rId12"/>
    <p:sldId id="263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E4BE4-6B29-41FC-AAF6-7FC0D83C8D06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9846B-CED1-4D34-BDB4-29A6A58F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9846B-CED1-4D34-BDB4-29A6A58FB91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AF45B36-6102-4110-9040-DCFF8E346573}" type="datetimeFigureOut">
              <a:rPr lang="en-US" smtClean="0"/>
              <a:pPr/>
              <a:t>12/18/2009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46D145C-9D5B-4583-B2A4-F0BC16A5924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3/35/Appletons'_Emerson_Ralph_Waldo_signature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upload.wikimedia.org/wikipedia/commons/a/a4/Emersons_grave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Ralph Waldo</a:t>
            </a:r>
            <a:br>
              <a:rPr lang="en-US" dirty="0" smtClean="0"/>
            </a:br>
            <a:r>
              <a:rPr lang="en-US" dirty="0" smtClean="0"/>
              <a:t> Emerson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Rachel Phillips</a:t>
            </a:r>
            <a:endParaRPr lang="en-US" dirty="0"/>
          </a:p>
        </p:txBody>
      </p:sp>
      <p:pic>
        <p:nvPicPr>
          <p:cNvPr id="86018" name="Picture 2" descr="http://people.brandeis.edu/~teuber/emers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3505200" cy="4803424"/>
          </a:xfrm>
          <a:prstGeom prst="rect">
            <a:avLst/>
          </a:prstGeom>
          <a:noFill/>
        </p:spPr>
      </p:pic>
      <p:pic>
        <p:nvPicPr>
          <p:cNvPr id="86020" name="Picture 4" descr="File:Appletons' Emerson Ralph Waldo signatur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800600"/>
            <a:ext cx="3505200" cy="1228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 to the end….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1871 started to suffer from aphasia and memory loss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If asked how he was: "Quite well; I have lost my mental faculties, but am perfectly well".</a:t>
            </a:r>
            <a:endParaRPr lang="en-US" baseline="30000" dirty="0" smtClean="0"/>
          </a:p>
          <a:p>
            <a:pPr>
              <a:lnSpc>
                <a:spcPct val="150000"/>
              </a:lnSpc>
            </a:pPr>
            <a:r>
              <a:rPr lang="en-US" dirty="0" smtClean="0"/>
              <a:t>1882 went for a walk in the rain and caught pneumonia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Died 9 days later on April 27,1882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Sleepy Hollow Cemetery in Concord Massachusetts</a:t>
            </a:r>
            <a:endParaRPr lang="en-US" dirty="0"/>
          </a:p>
        </p:txBody>
      </p:sp>
      <p:pic>
        <p:nvPicPr>
          <p:cNvPr id="26628" name="Picture 4" descr="http://www.elfwood.com/art/m/o/morningstorm/headless_horse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457200"/>
            <a:ext cx="4777740" cy="5791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66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File:Emersons grav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6858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"Ralph Waldo Emerson." Web. 18 Dec 2009. &lt;http://www25.uua.org/uuhs/duub/articles/ralphwaldoemerson.html&gt;.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"Ralph Waldo Emerson." Web. 18 Dec 2009. &lt;http://www.shoshone.k12.id.us/romantic/lit.htm&gt;. "Ralph Waldo Emerson." </a:t>
            </a:r>
            <a:r>
              <a:rPr lang="en-US" i="1" dirty="0" smtClean="0"/>
              <a:t>Poem Hunter</a:t>
            </a:r>
            <a:r>
              <a:rPr lang="en-US" dirty="0" smtClean="0"/>
              <a:t>. Web. 18 Dec 2009. &lt;http://poemhunter.com &gt;. "Ralph Waldo Emerson." Web. 18 Dec 2009. &lt;http://en.wikipedia.org/wiki/Ralph_Waldo_Emerson&gt;. </a:t>
            </a:r>
            <a:endParaRPr lang="en-US" dirty="0" smtClean="0">
              <a:solidFill>
                <a:srgbClr val="0070C0"/>
              </a:solidFill>
            </a:endParaRPr>
          </a:p>
          <a:p>
            <a:r>
              <a:rPr lang="en-US" dirty="0" smtClean="0"/>
              <a:t>"Ralph Waldo Emerson." Web. 18 Dec 2009. </a:t>
            </a:r>
            <a:r>
              <a:rPr lang="en-US" smtClean="0"/>
              <a:t>&lt;http://www.vcu.edu/engweb/transcendentalism/authors/emerson/ &gt;. </a:t>
            </a:r>
            <a:endParaRPr lang="en-US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Life: Boston, Massachusetts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Born: May 25, 1803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Died:  April 27, 1882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Descended from a well-known line of ministers.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Father died May 12,1811; less than two weeks before 18</a:t>
            </a:r>
            <a:r>
              <a:rPr lang="en-US" baseline="30000" dirty="0" smtClean="0"/>
              <a:t>th</a:t>
            </a:r>
            <a:r>
              <a:rPr lang="en-US" dirty="0" smtClean="0"/>
              <a:t> birthday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Started formal schooling in 1812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(Boston Latin School)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C:\Program Files\Microsoft Expression\MEDIA\CAGCAT10\j0149407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4510135"/>
            <a:ext cx="1972147" cy="2347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Emerson believed: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Non-conformity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Individualism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Harmony between man and nature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That the Native Americans should stop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being treated like animals</a:t>
            </a:r>
          </a:p>
          <a:p>
            <a:endParaRPr lang="en-US" dirty="0"/>
          </a:p>
        </p:txBody>
      </p:sp>
      <p:pic>
        <p:nvPicPr>
          <p:cNvPr id="2050" name="Picture 2" descr="http://wrightlairdcasting.com/html/FallTre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1066800"/>
            <a:ext cx="3757604" cy="2819400"/>
          </a:xfrm>
          <a:prstGeom prst="rect">
            <a:avLst/>
          </a:prstGeom>
          <a:noFill/>
        </p:spPr>
      </p:pic>
      <p:pic>
        <p:nvPicPr>
          <p:cNvPr id="2052" name="Picture 4" descr="Native American Clipart - Imag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1800" y="4495800"/>
            <a:ext cx="1686034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Philosophy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Studied Eastern philosophy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Practiced idea that “god is present in everything”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Sowed the seeds of the American Transcendentalist movement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Realized importance of spiritual inner-self</a:t>
            </a:r>
          </a:p>
        </p:txBody>
      </p:sp>
      <p:pic>
        <p:nvPicPr>
          <p:cNvPr id="17410" name="Picture 2" descr="http://library.thinkquest.org/07aug/00137/philosophy_files/the_think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04800"/>
            <a:ext cx="1828800" cy="2388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Philosophy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Studied: Kantianism, Confucianism, Neo-Platonism, Romanticism, and dialectical metaphysics.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Read the works of Saint Augustine, Sir Francis Bacon, Samuel Taylor Coleridge, and William Shakespeare.</a:t>
            </a:r>
          </a:p>
          <a:p>
            <a:endParaRPr lang="en-US" dirty="0" smtClean="0"/>
          </a:p>
        </p:txBody>
      </p:sp>
      <p:pic>
        <p:nvPicPr>
          <p:cNvPr id="5122" name="Picture 2" descr="http://www.centropian.com/religion/academic/theologians/AofHkit/800px-Tiffany_Window_of_St_Augustine_-_Lightner_Mu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419600"/>
            <a:ext cx="2132694" cy="1600200"/>
          </a:xfrm>
          <a:prstGeom prst="rect">
            <a:avLst/>
          </a:prstGeom>
          <a:noFill/>
        </p:spPr>
      </p:pic>
      <p:pic>
        <p:nvPicPr>
          <p:cNvPr id="5124" name="Picture 4" descr="http://www.bnl.gov/bera/activities/globe/bacon_files/bac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4800600"/>
            <a:ext cx="1917700" cy="1822032"/>
          </a:xfrm>
          <a:prstGeom prst="rect">
            <a:avLst/>
          </a:prstGeom>
          <a:noFill/>
        </p:spPr>
      </p:pic>
      <p:pic>
        <p:nvPicPr>
          <p:cNvPr id="5126" name="Picture 6" descr="http://people.bu.edu/wwildman/WeirdWildWeb/media/galleries/theology/theologians/Coleridge_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419600"/>
            <a:ext cx="1447800" cy="1780744"/>
          </a:xfrm>
          <a:prstGeom prst="rect">
            <a:avLst/>
          </a:prstGeom>
          <a:noFill/>
        </p:spPr>
      </p:pic>
      <p:pic>
        <p:nvPicPr>
          <p:cNvPr id="5128" name="Picture 8" descr="http://dicktschingadero.files.wordpress.com/2009/04/william_shakespeare2.jpg"/>
          <p:cNvPicPr>
            <a:picLocks noChangeAspect="1" noChangeArrowheads="1"/>
          </p:cNvPicPr>
          <p:nvPr/>
        </p:nvPicPr>
        <p:blipFill>
          <a:blip r:embed="rId5" cstate="print"/>
          <a:srcRect l="11104" r="7468" b="30097"/>
          <a:stretch>
            <a:fillRect/>
          </a:stretch>
        </p:blipFill>
        <p:spPr bwMode="auto">
          <a:xfrm>
            <a:off x="6400800" y="4648200"/>
            <a:ext cx="1490133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Between philosophy and the church…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Graduated college at 18 in 1821 (Harvard- started 1817)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Worked for uncle teaching (Rev. Samuel Ripley)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Opened a finishing school for girls, but he did not enjoy school teaching (closed it 4 years later)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1829- married Ellen Tucker(died 1830)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1832 –split from the church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1835- married Lydia Jackson 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(often called her </a:t>
            </a:r>
            <a:r>
              <a:rPr lang="en-US" dirty="0" err="1" smtClean="0"/>
              <a:t>Lidian</a:t>
            </a:r>
            <a:r>
              <a:rPr lang="en-US" dirty="0" smtClean="0"/>
              <a:t>)</a:t>
            </a:r>
          </a:p>
        </p:txBody>
      </p:sp>
      <p:pic>
        <p:nvPicPr>
          <p:cNvPr id="22530" name="Picture 2" descr="Lydian and young Wald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733800"/>
            <a:ext cx="1524000" cy="2667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Romantic Literature: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Love of Nature</a:t>
            </a:r>
            <a:endParaRPr lang="en-US" u="sng" dirty="0" smtClean="0"/>
          </a:p>
          <a:p>
            <a:r>
              <a:rPr lang="en-US" dirty="0" smtClean="0"/>
              <a:t>Love of the Common Man</a:t>
            </a:r>
          </a:p>
          <a:p>
            <a:r>
              <a:rPr lang="en-US" dirty="0" smtClean="0"/>
              <a:t>Neo-Classicism</a:t>
            </a:r>
            <a:endParaRPr lang="en-US" u="sng" dirty="0" smtClean="0"/>
          </a:p>
          <a:p>
            <a:r>
              <a:rPr lang="en-US" dirty="0" smtClean="0"/>
              <a:t>The Supernatural</a:t>
            </a:r>
            <a:endParaRPr lang="en-US" u="sng" dirty="0" smtClean="0"/>
          </a:p>
          <a:p>
            <a:r>
              <a:rPr lang="en-US" dirty="0" smtClean="0"/>
              <a:t>Nationalism</a:t>
            </a:r>
          </a:p>
          <a:p>
            <a:r>
              <a:rPr lang="en-US" dirty="0" smtClean="0"/>
              <a:t>Heroism</a:t>
            </a:r>
            <a:endParaRPr lang="en-US" u="sng" dirty="0" smtClean="0"/>
          </a:p>
          <a:p>
            <a:r>
              <a:rPr lang="en-US" dirty="0" smtClean="0"/>
              <a:t>Strange and Far-away places</a:t>
            </a:r>
          </a:p>
          <a:p>
            <a:endParaRPr lang="en-US" dirty="0"/>
          </a:p>
        </p:txBody>
      </p:sp>
      <p:pic>
        <p:nvPicPr>
          <p:cNvPr id="24580" name="Picture 4" descr="C:\Documents and Settings\rphillip.YCDS54-2\Local Settings\Temporary Internet Files\Content.IE5\LWRFWIBX\MPj0442585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971800"/>
            <a:ext cx="2590800" cy="1722120"/>
          </a:xfrm>
          <a:prstGeom prst="rect">
            <a:avLst/>
          </a:prstGeom>
          <a:noFill/>
        </p:spPr>
      </p:pic>
      <p:pic>
        <p:nvPicPr>
          <p:cNvPr id="24586" name="Picture 10" descr="C:\Documents and Settings\rphillip.YCDS54-2\Local Settings\Temporary Internet Files\Content.IE5\K7CQ3FI4\MPj0442885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304800"/>
            <a:ext cx="1944624" cy="2292096"/>
          </a:xfrm>
          <a:prstGeom prst="rect">
            <a:avLst/>
          </a:prstGeom>
          <a:noFill/>
        </p:spPr>
      </p:pic>
      <p:pic>
        <p:nvPicPr>
          <p:cNvPr id="24587" name="Picture 11" descr="C:\Documents and Settings\rphillip.YCDS54-2\Local Settings\Temporary Internet Files\Content.IE5\LWRFWIBX\MPj0433191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3962400"/>
            <a:ext cx="17526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Poetry!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3">
            <a:normAutofit fontScale="47500" lnSpcReduction="20000"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Bacchus </a:t>
            </a:r>
          </a:p>
          <a:p>
            <a:r>
              <a:rPr lang="en-US" dirty="0" smtClean="0"/>
              <a:t>Bring me wine, but wine which never grew</a:t>
            </a:r>
            <a:br>
              <a:rPr lang="en-US" dirty="0" smtClean="0"/>
            </a:br>
            <a:r>
              <a:rPr lang="en-US" dirty="0" smtClean="0"/>
              <a:t>In the belly of the grape,</a:t>
            </a:r>
            <a:br>
              <a:rPr lang="en-US" dirty="0" smtClean="0"/>
            </a:br>
            <a:r>
              <a:rPr lang="en-US" dirty="0" smtClean="0"/>
              <a:t>Or grew on vine whose taproots reaching through</a:t>
            </a:r>
            <a:br>
              <a:rPr lang="en-US" dirty="0" smtClean="0"/>
            </a:br>
            <a:r>
              <a:rPr lang="en-US" dirty="0" smtClean="0"/>
              <a:t>Under the Andes to the Cape,</a:t>
            </a:r>
            <a:br>
              <a:rPr lang="en-US" dirty="0" smtClean="0"/>
            </a:br>
            <a:r>
              <a:rPr lang="en-US" dirty="0" smtClean="0"/>
              <a:t>Suffered no savor of the world to '</a:t>
            </a:r>
            <a:r>
              <a:rPr lang="en-US" dirty="0" err="1" smtClean="0"/>
              <a:t>scape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Let its grapes the morn salute</a:t>
            </a:r>
            <a:br>
              <a:rPr lang="en-US" dirty="0" smtClean="0"/>
            </a:br>
            <a:r>
              <a:rPr lang="en-US" dirty="0" smtClean="0"/>
              <a:t>From a nocturnal root</a:t>
            </a:r>
            <a:br>
              <a:rPr lang="en-US" dirty="0" smtClean="0"/>
            </a:br>
            <a:r>
              <a:rPr lang="en-US" dirty="0" smtClean="0"/>
              <a:t>Which feels the acrid juice</a:t>
            </a:r>
            <a:br>
              <a:rPr lang="en-US" dirty="0" smtClean="0"/>
            </a:br>
            <a:r>
              <a:rPr lang="en-US" dirty="0" smtClean="0"/>
              <a:t>Of Styx and Erebus,</a:t>
            </a:r>
            <a:br>
              <a:rPr lang="en-US" dirty="0" smtClean="0"/>
            </a:br>
            <a:r>
              <a:rPr lang="en-US" dirty="0" smtClean="0"/>
              <a:t>And turns the woe of night,</a:t>
            </a:r>
            <a:br>
              <a:rPr lang="en-US" dirty="0" smtClean="0"/>
            </a:br>
            <a:r>
              <a:rPr lang="en-US" dirty="0" smtClean="0"/>
              <a:t>By its own craft, to a more rich delight.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We buy ashes for bread,</a:t>
            </a:r>
            <a:br>
              <a:rPr lang="en-US" dirty="0" smtClean="0"/>
            </a:br>
            <a:r>
              <a:rPr lang="en-US" dirty="0" smtClean="0"/>
              <a:t>We buy diluted wine;</a:t>
            </a:r>
            <a:br>
              <a:rPr lang="en-US" dirty="0" smtClean="0"/>
            </a:br>
            <a:r>
              <a:rPr lang="en-US" dirty="0" smtClean="0"/>
              <a:t>Give me of the true,</a:t>
            </a:r>
            <a:br>
              <a:rPr lang="en-US" dirty="0" smtClean="0"/>
            </a:br>
            <a:r>
              <a:rPr lang="en-US" dirty="0" smtClean="0"/>
              <a:t>Whose ample leaves and tendrils curled</a:t>
            </a:r>
            <a:br>
              <a:rPr lang="en-US" dirty="0" smtClean="0"/>
            </a:br>
            <a:r>
              <a:rPr lang="en-US" dirty="0" smtClean="0"/>
              <a:t>Among the silver hills of heaven,</a:t>
            </a:r>
            <a:br>
              <a:rPr lang="en-US" dirty="0" smtClean="0"/>
            </a:br>
            <a:r>
              <a:rPr lang="en-US" dirty="0" smtClean="0"/>
              <a:t>Draw everlasting dew;</a:t>
            </a:r>
            <a:br>
              <a:rPr lang="en-US" dirty="0" smtClean="0"/>
            </a:br>
            <a:r>
              <a:rPr lang="en-US" dirty="0" smtClean="0"/>
              <a:t>Wine of wine,</a:t>
            </a:r>
            <a:br>
              <a:rPr lang="en-US" dirty="0" smtClean="0"/>
            </a:br>
            <a:r>
              <a:rPr lang="en-US" dirty="0" smtClean="0"/>
              <a:t>Blood of the world,</a:t>
            </a:r>
            <a:br>
              <a:rPr lang="en-US" dirty="0" smtClean="0"/>
            </a:br>
            <a:r>
              <a:rPr lang="en-US" dirty="0" smtClean="0"/>
              <a:t>Form of forms and mould of statures,</a:t>
            </a:r>
            <a:br>
              <a:rPr lang="en-US" dirty="0" smtClean="0"/>
            </a:br>
            <a:r>
              <a:rPr lang="en-US" dirty="0" smtClean="0"/>
              <a:t>That I; intoxicated,</a:t>
            </a:r>
            <a:br>
              <a:rPr lang="en-US" dirty="0" smtClean="0"/>
            </a:br>
            <a:r>
              <a:rPr lang="en-US" dirty="0" smtClean="0"/>
              <a:t>And by the draught assimilated,</a:t>
            </a:r>
            <a:br>
              <a:rPr lang="en-US" dirty="0" smtClean="0"/>
            </a:br>
            <a:r>
              <a:rPr lang="en-US" dirty="0" smtClean="0"/>
              <a:t>May float at pleasure through all natures,</a:t>
            </a:r>
            <a:br>
              <a:rPr lang="en-US" dirty="0" smtClean="0"/>
            </a:br>
            <a:r>
              <a:rPr lang="en-US" dirty="0" smtClean="0"/>
              <a:t>The bird-language rightly spell,</a:t>
            </a:r>
            <a:br>
              <a:rPr lang="en-US" dirty="0" smtClean="0"/>
            </a:br>
            <a:r>
              <a:rPr lang="en-US" dirty="0" smtClean="0"/>
              <a:t>And that which roses say so well.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Wine that is shed</a:t>
            </a:r>
            <a:br>
              <a:rPr lang="en-US" dirty="0" smtClean="0"/>
            </a:br>
            <a:r>
              <a:rPr lang="en-US" dirty="0" smtClean="0"/>
              <a:t>Like the torrents of the sun</a:t>
            </a:r>
            <a:br>
              <a:rPr lang="en-US" dirty="0" smtClean="0"/>
            </a:br>
            <a:r>
              <a:rPr lang="en-US" dirty="0" smtClean="0"/>
              <a:t>Up the horizon walls;</a:t>
            </a:r>
            <a:br>
              <a:rPr lang="en-US" dirty="0" smtClean="0"/>
            </a:br>
            <a:r>
              <a:rPr lang="en-US" dirty="0" smtClean="0"/>
              <a:t>Or like the Atlantic streams which run</a:t>
            </a:r>
            <a:br>
              <a:rPr lang="en-US" dirty="0" smtClean="0"/>
            </a:br>
            <a:r>
              <a:rPr lang="en-US" dirty="0" smtClean="0"/>
              <a:t>When the South Sea calls.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Water and bread;</a:t>
            </a:r>
            <a:br>
              <a:rPr lang="en-US" dirty="0" smtClean="0"/>
            </a:br>
            <a:r>
              <a:rPr lang="en-US" dirty="0" smtClean="0"/>
              <a:t>Food which needs no transmuting,</a:t>
            </a:r>
            <a:br>
              <a:rPr lang="en-US" dirty="0" smtClean="0"/>
            </a:br>
            <a:r>
              <a:rPr lang="en-US" dirty="0" smtClean="0"/>
              <a:t>Rainbow-flowering, wisdom-fruiting;</a:t>
            </a:r>
            <a:br>
              <a:rPr lang="en-US" dirty="0" smtClean="0"/>
            </a:br>
            <a:r>
              <a:rPr lang="en-US" dirty="0" smtClean="0"/>
              <a:t>Wine which is already man,</a:t>
            </a:r>
            <a:br>
              <a:rPr lang="en-US" dirty="0" smtClean="0"/>
            </a:br>
            <a:r>
              <a:rPr lang="en-US" dirty="0" smtClean="0"/>
              <a:t>Food which teach and reason can.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Wine which music is;</a:t>
            </a:r>
            <a:br>
              <a:rPr lang="en-US" dirty="0" smtClean="0"/>
            </a:br>
            <a:r>
              <a:rPr lang="en-US" dirty="0" smtClean="0"/>
              <a:t>Music and wine are one;</a:t>
            </a:r>
            <a:br>
              <a:rPr lang="en-US" dirty="0" smtClean="0"/>
            </a:br>
            <a:r>
              <a:rPr lang="en-US" dirty="0" smtClean="0"/>
              <a:t>That I, drinking this,</a:t>
            </a:r>
            <a:br>
              <a:rPr lang="en-US" dirty="0" smtClean="0"/>
            </a:br>
            <a:r>
              <a:rPr lang="en-US" dirty="0" smtClean="0"/>
              <a:t>Shall hear far chaos talk with me,</a:t>
            </a:r>
            <a:br>
              <a:rPr lang="en-US" dirty="0" smtClean="0"/>
            </a:br>
            <a:r>
              <a:rPr lang="en-US" dirty="0" smtClean="0"/>
              <a:t>Kings unborn shall walk with me,</a:t>
            </a:r>
            <a:br>
              <a:rPr lang="en-US" dirty="0" smtClean="0"/>
            </a:br>
            <a:r>
              <a:rPr lang="en-US" dirty="0" smtClean="0"/>
              <a:t>And the poor grass shall plot and plan</a:t>
            </a:r>
            <a:br>
              <a:rPr lang="en-US" dirty="0" smtClean="0"/>
            </a:br>
            <a:r>
              <a:rPr lang="en-US" dirty="0" smtClean="0"/>
              <a:t>What it will do when it is man:</a:t>
            </a:r>
            <a:br>
              <a:rPr lang="en-US" dirty="0" smtClean="0"/>
            </a:br>
            <a:r>
              <a:rPr lang="en-US" dirty="0" smtClean="0"/>
              <a:t>Quickened so, will I unlock</a:t>
            </a:r>
            <a:br>
              <a:rPr lang="en-US" dirty="0" smtClean="0"/>
            </a:br>
            <a:r>
              <a:rPr lang="en-US" dirty="0" smtClean="0"/>
              <a:t>Every crypt of every rock.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 thank the joyful juice</a:t>
            </a:r>
            <a:br>
              <a:rPr lang="en-US" dirty="0" smtClean="0"/>
            </a:br>
            <a:r>
              <a:rPr lang="en-US" dirty="0" smtClean="0"/>
              <a:t>For all I know;</a:t>
            </a:r>
            <a:br>
              <a:rPr lang="en-US" dirty="0" smtClean="0"/>
            </a:br>
            <a:r>
              <a:rPr lang="en-US" dirty="0" smtClean="0"/>
              <a:t>Winds of remembering</a:t>
            </a:r>
            <a:br>
              <a:rPr lang="en-US" dirty="0" smtClean="0"/>
            </a:br>
            <a:r>
              <a:rPr lang="en-US" dirty="0" smtClean="0"/>
              <a:t>Of the ancient being blow,</a:t>
            </a:r>
            <a:br>
              <a:rPr lang="en-US" dirty="0" smtClean="0"/>
            </a:br>
            <a:r>
              <a:rPr lang="en-US" dirty="0" smtClean="0"/>
              <a:t>And seeming-solid walls </a:t>
            </a:r>
            <a:r>
              <a:rPr lang="en-US" dirty="0" err="1" smtClean="0"/>
              <a:t>ot</a:t>
            </a:r>
            <a:r>
              <a:rPr lang="en-US" dirty="0" smtClean="0"/>
              <a:t> use</a:t>
            </a:r>
            <a:br>
              <a:rPr lang="en-US" dirty="0" smtClean="0"/>
            </a:br>
            <a:r>
              <a:rPr lang="en-US" dirty="0" smtClean="0"/>
              <a:t>Open and flow.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Pour, Bacchus, the remembering wine;</a:t>
            </a:r>
            <a:br>
              <a:rPr lang="en-US" dirty="0" smtClean="0"/>
            </a:br>
            <a:r>
              <a:rPr lang="en-US" dirty="0" smtClean="0"/>
              <a:t>Retrieve the loss of me and mine;</a:t>
            </a:r>
            <a:br>
              <a:rPr lang="en-US" dirty="0" smtClean="0"/>
            </a:br>
            <a:r>
              <a:rPr lang="en-US" dirty="0" smtClean="0"/>
              <a:t>Vine for vine be antidote,</a:t>
            </a:r>
            <a:br>
              <a:rPr lang="en-US" dirty="0" smtClean="0"/>
            </a:br>
            <a:r>
              <a:rPr lang="en-US" dirty="0" smtClean="0"/>
              <a:t>And the grape requite the lot.</a:t>
            </a:r>
            <a:br>
              <a:rPr lang="en-US" dirty="0" smtClean="0"/>
            </a:br>
            <a:r>
              <a:rPr lang="en-US" dirty="0" smtClean="0"/>
              <a:t>Haste to cure the old despair,</a:t>
            </a:r>
            <a:br>
              <a:rPr lang="en-US" dirty="0" smtClean="0"/>
            </a:br>
            <a:r>
              <a:rPr lang="en-US" dirty="0" smtClean="0"/>
              <a:t>Reason in nature's lotus drenched,</a:t>
            </a:r>
            <a:br>
              <a:rPr lang="en-US" dirty="0" smtClean="0"/>
            </a:br>
            <a:r>
              <a:rPr lang="en-US" dirty="0" smtClean="0"/>
              <a:t>The memory of ages quenched;—</a:t>
            </a:r>
            <a:br>
              <a:rPr lang="en-US" dirty="0" smtClean="0"/>
            </a:br>
            <a:r>
              <a:rPr lang="en-US" dirty="0" smtClean="0"/>
              <a:t>Give them again to shine.</a:t>
            </a:r>
            <a:br>
              <a:rPr lang="en-US" dirty="0" smtClean="0"/>
            </a:br>
            <a:r>
              <a:rPr lang="en-US" dirty="0" smtClean="0"/>
              <a:t>Let wine repair what this undid,</a:t>
            </a:r>
            <a:br>
              <a:rPr lang="en-US" dirty="0" smtClean="0"/>
            </a:br>
            <a:r>
              <a:rPr lang="en-US" dirty="0" smtClean="0"/>
              <a:t>And where the infection slid,</a:t>
            </a:r>
            <a:br>
              <a:rPr lang="en-US" dirty="0" smtClean="0"/>
            </a:br>
            <a:r>
              <a:rPr lang="en-US" dirty="0" smtClean="0"/>
              <a:t>And dazzling memory revive.</a:t>
            </a:r>
            <a:br>
              <a:rPr lang="en-US" dirty="0" smtClean="0"/>
            </a:br>
            <a:r>
              <a:rPr lang="en-US" dirty="0" smtClean="0"/>
              <a:t>Refresh the faded tints,</a:t>
            </a:r>
            <a:br>
              <a:rPr lang="en-US" dirty="0" smtClean="0"/>
            </a:br>
            <a:r>
              <a:rPr lang="en-US" dirty="0" err="1" smtClean="0"/>
              <a:t>Recut</a:t>
            </a:r>
            <a:r>
              <a:rPr lang="en-US" dirty="0" smtClean="0"/>
              <a:t> the aged prints,</a:t>
            </a:r>
            <a:br>
              <a:rPr lang="en-US" dirty="0" smtClean="0"/>
            </a:br>
            <a:r>
              <a:rPr lang="en-US" dirty="0" smtClean="0"/>
              <a:t>And write my old adventures, with the pen</a:t>
            </a:r>
            <a:br>
              <a:rPr lang="en-US" dirty="0" smtClean="0"/>
            </a:br>
            <a:r>
              <a:rPr lang="en-US" dirty="0" smtClean="0"/>
              <a:t>Which, on the first day, drew</a:t>
            </a:r>
            <a:br>
              <a:rPr lang="en-US" dirty="0" smtClean="0"/>
            </a:br>
            <a:r>
              <a:rPr lang="en-US" dirty="0" smtClean="0"/>
              <a:t>Upon the tablets blue</a:t>
            </a:r>
            <a:br>
              <a:rPr lang="en-US" dirty="0" smtClean="0"/>
            </a:br>
            <a:r>
              <a:rPr lang="en-US" dirty="0" smtClean="0"/>
              <a:t>The dancing </a:t>
            </a:r>
            <a:r>
              <a:rPr lang="en-US" dirty="0" err="1" smtClean="0"/>
              <a:t>Pleiads</a:t>
            </a:r>
            <a:r>
              <a:rPr lang="en-US" dirty="0" smtClean="0"/>
              <a:t>, and the eternal men.</a:t>
            </a:r>
            <a:endParaRPr lang="en-US" dirty="0"/>
          </a:p>
        </p:txBody>
      </p:sp>
      <p:pic>
        <p:nvPicPr>
          <p:cNvPr id="24578" name="Picture 2" descr="http://www.csus.edu/indiv/c/craftg/graphics/bacch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8600"/>
            <a:ext cx="1414551" cy="1676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43400" y="457200"/>
            <a:ext cx="2971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Bacchus by Caravaggio!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Poetry! </a:t>
            </a:r>
            <a:r>
              <a:rPr lang="en-US" dirty="0" err="1" smtClean="0"/>
              <a:t>Yay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62500" lnSpcReduction="20000"/>
          </a:bodyPr>
          <a:lstStyle/>
          <a:p>
            <a:r>
              <a:rPr lang="en-US" b="1" dirty="0" smtClean="0"/>
              <a:t>Give All To Love</a:t>
            </a:r>
            <a:r>
              <a:rPr lang="en-US" dirty="0" smtClean="0"/>
              <a:t> </a:t>
            </a:r>
          </a:p>
          <a:p>
            <a:r>
              <a:rPr lang="en-US" dirty="0" smtClean="0"/>
              <a:t> Give all to love;</a:t>
            </a:r>
            <a:br>
              <a:rPr lang="en-US" dirty="0" smtClean="0"/>
            </a:br>
            <a:r>
              <a:rPr lang="en-US" dirty="0" smtClean="0"/>
              <a:t>Obey thy heart;</a:t>
            </a:r>
            <a:br>
              <a:rPr lang="en-US" dirty="0" smtClean="0"/>
            </a:br>
            <a:r>
              <a:rPr lang="en-US" dirty="0" smtClean="0"/>
              <a:t>Friends, kindred, days,</a:t>
            </a:r>
            <a:br>
              <a:rPr lang="en-US" dirty="0" smtClean="0"/>
            </a:br>
            <a:r>
              <a:rPr lang="en-US" dirty="0" smtClean="0"/>
              <a:t>Estate, good-fame,</a:t>
            </a:r>
            <a:br>
              <a:rPr lang="en-US" dirty="0" smtClean="0"/>
            </a:br>
            <a:r>
              <a:rPr lang="en-US" dirty="0" smtClean="0"/>
              <a:t>Plans, credit, and the Muse,-</a:t>
            </a:r>
            <a:br>
              <a:rPr lang="en-US" dirty="0" smtClean="0"/>
            </a:br>
            <a:r>
              <a:rPr lang="en-US" dirty="0" smtClean="0"/>
              <a:t>Nothing refuse.</a:t>
            </a:r>
            <a:br>
              <a:rPr lang="en-US" dirty="0" smtClean="0"/>
            </a:br>
            <a:r>
              <a:rPr lang="en-US" dirty="0" err="1" smtClean="0"/>
              <a:t>'Tis</a:t>
            </a:r>
            <a:r>
              <a:rPr lang="en-US" dirty="0" smtClean="0"/>
              <a:t> a brave master;</a:t>
            </a:r>
            <a:br>
              <a:rPr lang="en-US" dirty="0" smtClean="0"/>
            </a:br>
            <a:r>
              <a:rPr lang="en-US" dirty="0" smtClean="0"/>
              <a:t>Let it have scope:</a:t>
            </a:r>
            <a:br>
              <a:rPr lang="en-US" dirty="0" smtClean="0"/>
            </a:br>
            <a:r>
              <a:rPr lang="en-US" dirty="0" smtClean="0"/>
              <a:t>Follow it utterly,</a:t>
            </a:r>
            <a:br>
              <a:rPr lang="en-US" dirty="0" smtClean="0"/>
            </a:br>
            <a:r>
              <a:rPr lang="en-US" dirty="0" smtClean="0"/>
              <a:t>Hope beyond hope:</a:t>
            </a:r>
            <a:br>
              <a:rPr lang="en-US" dirty="0" smtClean="0"/>
            </a:br>
            <a:r>
              <a:rPr lang="en-US" dirty="0" smtClean="0"/>
              <a:t>High and more high</a:t>
            </a:r>
            <a:br>
              <a:rPr lang="en-US" dirty="0" smtClean="0"/>
            </a:br>
            <a:r>
              <a:rPr lang="en-US" dirty="0" smtClean="0"/>
              <a:t>It dives into noon,</a:t>
            </a:r>
            <a:br>
              <a:rPr lang="en-US" dirty="0" smtClean="0"/>
            </a:br>
            <a:r>
              <a:rPr lang="en-US" dirty="0" smtClean="0"/>
              <a:t>With wing unspent,</a:t>
            </a:r>
            <a:br>
              <a:rPr lang="en-US" dirty="0" smtClean="0"/>
            </a:br>
            <a:r>
              <a:rPr lang="en-US" dirty="0" smtClean="0"/>
              <a:t>Untold intent;</a:t>
            </a:r>
            <a:br>
              <a:rPr lang="en-US" dirty="0" smtClean="0"/>
            </a:br>
            <a:r>
              <a:rPr lang="en-US" dirty="0" smtClean="0"/>
              <a:t>But it is a god,</a:t>
            </a:r>
            <a:br>
              <a:rPr lang="en-US" dirty="0" smtClean="0"/>
            </a:br>
            <a:r>
              <a:rPr lang="en-US" dirty="0" smtClean="0"/>
              <a:t>Knows its own path,</a:t>
            </a:r>
            <a:br>
              <a:rPr lang="en-US" dirty="0" smtClean="0"/>
            </a:br>
            <a:r>
              <a:rPr lang="en-US" dirty="0" smtClean="0"/>
              <a:t>And the outlets of the sky.</a:t>
            </a:r>
            <a:br>
              <a:rPr lang="en-US" dirty="0" smtClean="0"/>
            </a:br>
            <a:r>
              <a:rPr lang="en-US" dirty="0" smtClean="0"/>
              <a:t>It was not for the mean;</a:t>
            </a:r>
            <a:br>
              <a:rPr lang="en-US" dirty="0" smtClean="0"/>
            </a:br>
            <a:r>
              <a:rPr lang="en-US" dirty="0" smtClean="0"/>
              <a:t>It </a:t>
            </a:r>
            <a:r>
              <a:rPr lang="en-US" dirty="0" err="1" smtClean="0"/>
              <a:t>requireth</a:t>
            </a:r>
            <a:r>
              <a:rPr lang="en-US" dirty="0" smtClean="0"/>
              <a:t> courage stout,</a:t>
            </a:r>
            <a:br>
              <a:rPr lang="en-US" dirty="0" smtClean="0"/>
            </a:br>
            <a:r>
              <a:rPr lang="en-US" dirty="0" smtClean="0"/>
              <a:t>Souls above doubt,</a:t>
            </a:r>
            <a:br>
              <a:rPr lang="en-US" dirty="0" smtClean="0"/>
            </a:br>
            <a:r>
              <a:rPr lang="en-US" dirty="0" smtClean="0"/>
              <a:t>Valor unbending;</a:t>
            </a:r>
            <a:br>
              <a:rPr lang="en-US" dirty="0" smtClean="0"/>
            </a:br>
            <a:r>
              <a:rPr lang="en-US" dirty="0" smtClean="0"/>
              <a:t>It will reward,-</a:t>
            </a:r>
            <a:br>
              <a:rPr lang="en-US" dirty="0" smtClean="0"/>
            </a:br>
            <a:r>
              <a:rPr lang="en-US" dirty="0" smtClean="0"/>
              <a:t>They shall return</a:t>
            </a:r>
            <a:br>
              <a:rPr lang="en-US" dirty="0" smtClean="0"/>
            </a:br>
            <a:r>
              <a:rPr lang="en-US" dirty="0" smtClean="0"/>
              <a:t>More than they were,</a:t>
            </a:r>
            <a:br>
              <a:rPr lang="en-US" dirty="0" smtClean="0"/>
            </a:br>
            <a:r>
              <a:rPr lang="en-US" dirty="0" smtClean="0"/>
              <a:t>And ever ascending.</a:t>
            </a:r>
            <a:br>
              <a:rPr lang="en-US" dirty="0" smtClean="0"/>
            </a:br>
            <a:r>
              <a:rPr lang="en-US" dirty="0" smtClean="0"/>
              <a:t>Leave all for love;</a:t>
            </a:r>
            <a:br>
              <a:rPr lang="en-US" dirty="0" smtClean="0"/>
            </a:br>
            <a:r>
              <a:rPr lang="en-US" dirty="0" smtClean="0"/>
              <a:t>Yet, hear me, yet,</a:t>
            </a:r>
            <a:br>
              <a:rPr lang="en-US" dirty="0" smtClean="0"/>
            </a:br>
            <a:r>
              <a:rPr lang="en-US" dirty="0" smtClean="0"/>
              <a:t>One word more thy heart </a:t>
            </a:r>
            <a:r>
              <a:rPr lang="en-US" dirty="0" err="1" smtClean="0"/>
              <a:t>behoved</a:t>
            </a:r>
            <a:r>
              <a:rPr lang="en-US" dirty="0" smtClean="0"/>
              <a:t>,</a:t>
            </a:r>
            <a:br>
              <a:rPr lang="en-US" dirty="0" smtClean="0"/>
            </a:br>
            <a:r>
              <a:rPr lang="en-US" dirty="0" smtClean="0"/>
              <a:t>One pulse more of firm endeavor,-</a:t>
            </a:r>
            <a:br>
              <a:rPr lang="en-US" dirty="0" smtClean="0"/>
            </a:br>
            <a:r>
              <a:rPr lang="en-US" dirty="0" smtClean="0"/>
              <a:t>Keep thee today,</a:t>
            </a:r>
            <a:br>
              <a:rPr lang="en-US" dirty="0" smtClean="0"/>
            </a:br>
            <a:r>
              <a:rPr lang="en-US" dirty="0" smtClean="0"/>
              <a:t>To-morrow, forever,</a:t>
            </a:r>
            <a:br>
              <a:rPr lang="en-US" dirty="0" smtClean="0"/>
            </a:br>
            <a:r>
              <a:rPr lang="en-US" dirty="0" smtClean="0"/>
              <a:t>Free as an Arab</a:t>
            </a:r>
            <a:br>
              <a:rPr lang="en-US" dirty="0" smtClean="0"/>
            </a:br>
            <a:r>
              <a:rPr lang="en-US" dirty="0" smtClean="0"/>
              <a:t>Of thy beloved.</a:t>
            </a:r>
            <a:br>
              <a:rPr lang="en-US" dirty="0" smtClean="0"/>
            </a:br>
            <a:r>
              <a:rPr lang="en-US" dirty="0" smtClean="0"/>
              <a:t>Cling with life to the maid;</a:t>
            </a:r>
            <a:br>
              <a:rPr lang="en-US" dirty="0" smtClean="0"/>
            </a:br>
            <a:r>
              <a:rPr lang="en-US" dirty="0" smtClean="0"/>
              <a:t>But when the surprise,</a:t>
            </a:r>
            <a:br>
              <a:rPr lang="en-US" dirty="0" smtClean="0"/>
            </a:br>
            <a:r>
              <a:rPr lang="en-US" dirty="0" smtClean="0"/>
              <a:t>First vague shadow of surmise</a:t>
            </a:r>
            <a:br>
              <a:rPr lang="en-US" dirty="0" smtClean="0"/>
            </a:br>
            <a:r>
              <a:rPr lang="en-US" dirty="0" smtClean="0"/>
              <a:t>Flits across her bosom young</a:t>
            </a:r>
            <a:br>
              <a:rPr lang="en-US" dirty="0" smtClean="0"/>
            </a:br>
            <a:r>
              <a:rPr lang="en-US" dirty="0" smtClean="0"/>
              <a:t>Of a joy apart from thee,</a:t>
            </a:r>
            <a:br>
              <a:rPr lang="en-US" dirty="0" smtClean="0"/>
            </a:br>
            <a:r>
              <a:rPr lang="en-US" dirty="0" smtClean="0"/>
              <a:t>Free be she, fancy-free;</a:t>
            </a:r>
            <a:br>
              <a:rPr lang="en-US" dirty="0" smtClean="0"/>
            </a:br>
            <a:r>
              <a:rPr lang="en-US" dirty="0" smtClean="0"/>
              <a:t>Nor thou detain her vesture's hem,</a:t>
            </a:r>
            <a:br>
              <a:rPr lang="en-US" dirty="0" smtClean="0"/>
            </a:br>
            <a:r>
              <a:rPr lang="en-US" dirty="0" smtClean="0"/>
              <a:t>Nor the palest rose she flung</a:t>
            </a:r>
            <a:br>
              <a:rPr lang="en-US" dirty="0" smtClean="0"/>
            </a:br>
            <a:r>
              <a:rPr lang="en-US" dirty="0" smtClean="0"/>
              <a:t>From her summer diadem</a:t>
            </a:r>
            <a:endParaRPr lang="en-US" dirty="0"/>
          </a:p>
        </p:txBody>
      </p:sp>
      <p:pic>
        <p:nvPicPr>
          <p:cNvPr id="1026" name="Picture 2" descr="http://www.canvaz.com/moran/moran-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304800"/>
            <a:ext cx="2385392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409</Words>
  <Application>Microsoft Office PowerPoint</Application>
  <PresentationFormat>On-screen Show (4:3)</PresentationFormat>
  <Paragraphs>58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Flow</vt:lpstr>
      <vt:lpstr>Ralph Waldo  Emerson</vt:lpstr>
      <vt:lpstr>Early Life: Boston, Massachusetts </vt:lpstr>
      <vt:lpstr>Philosophy</vt:lpstr>
      <vt:lpstr>Philosophy cont.</vt:lpstr>
      <vt:lpstr>Philosophy cont.</vt:lpstr>
      <vt:lpstr>Between philosophy and the church…</vt:lpstr>
      <vt:lpstr>Romantic Literature:</vt:lpstr>
      <vt:lpstr>Poetry!</vt:lpstr>
      <vt:lpstr>More Poetry! Yay!</vt:lpstr>
      <vt:lpstr>Close to the end….</vt:lpstr>
      <vt:lpstr>Slide 11</vt:lpstr>
      <vt:lpstr>Citations!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Ralph Waldo  Emerson</dc:title>
  <dc:creator>user</dc:creator>
  <cp:lastModifiedBy>user</cp:lastModifiedBy>
  <cp:revision>23</cp:revision>
  <dcterms:created xsi:type="dcterms:W3CDTF">2009-12-10T18:44:41Z</dcterms:created>
  <dcterms:modified xsi:type="dcterms:W3CDTF">2009-12-18T13:45:24Z</dcterms:modified>
</cp:coreProperties>
</file>